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76" r:id="rId3"/>
    <p:sldId id="270" r:id="rId4"/>
    <p:sldId id="261" r:id="rId5"/>
    <p:sldId id="263" r:id="rId6"/>
    <p:sldId id="262" r:id="rId7"/>
    <p:sldId id="264" r:id="rId8"/>
    <p:sldId id="257" r:id="rId9"/>
    <p:sldId id="258" r:id="rId10"/>
    <p:sldId id="265" r:id="rId11"/>
    <p:sldId id="259" r:id="rId12"/>
    <p:sldId id="266" r:id="rId13"/>
    <p:sldId id="278" r:id="rId14"/>
    <p:sldId id="277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8" r:id="rId24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1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43" autoAdjust="0"/>
    <p:restoredTop sz="94660"/>
  </p:normalViewPr>
  <p:slideViewPr>
    <p:cSldViewPr>
      <p:cViewPr>
        <p:scale>
          <a:sx n="75" d="100"/>
          <a:sy n="75" d="100"/>
        </p:scale>
        <p:origin x="-2808" y="-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9-12-02T01:40:15.94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5309 13791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9-12-02T01:40:16.86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7764 13891,'0'0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4E52B-60D3-44A4-AEC1-70E8B376C925}" type="datetimeFigureOut">
              <a:rPr lang="vi-VN" smtClean="0"/>
              <a:pPr/>
              <a:t>26/10/2021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6181C-9978-42F7-A73A-F196676BE510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47112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181C-9978-42F7-A73A-F196676BE510}" type="slidenum">
              <a:rPr lang="vi-VN" smtClean="0"/>
              <a:pPr/>
              <a:t>8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61901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181C-9978-42F7-A73A-F196676BE510}" type="slidenum">
              <a:rPr lang="vi-VN" smtClean="0"/>
              <a:pPr/>
              <a:t>11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61463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181C-9978-42F7-A73A-F196676BE510}" type="slidenum">
              <a:rPr lang="vi-VN" smtClean="0"/>
              <a:pPr/>
              <a:t>12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28465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26/10/2021</a:t>
            </a:fld>
            <a:endParaRPr lang="vi-VN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26/10/2021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26/10/2021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26/10/2021</a:t>
            </a:fld>
            <a:endParaRPr lang="vi-V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vi-V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26/10/2021</a:t>
            </a:fld>
            <a:endParaRPr lang="vi-V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26/10/2021</a:t>
            </a:fld>
            <a:endParaRPr lang="vi-V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26/10/2021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26/10/2021</a:t>
            </a:fld>
            <a:endParaRPr lang="vi-V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26/10/2021</a:t>
            </a:fld>
            <a:endParaRPr lang="vi-VN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26/10/2021</a:t>
            </a:fld>
            <a:endParaRPr lang="vi-VN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26/10/2021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9103467-D46E-42E7-A409-D7C0DE56846A}" type="datetimeFigureOut">
              <a:rPr lang="vi-VN" smtClean="0"/>
              <a:pPr/>
              <a:t>26/10/2021</a:t>
            </a:fld>
            <a:endParaRPr lang="vi-V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28.emf"/><Relationship Id="rId4" Type="http://schemas.openxmlformats.org/officeDocument/2006/relationships/customXml" Target="../ink/ink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png"/><Relationship Id="rId4" Type="http://schemas.openxmlformats.org/officeDocument/2006/relationships/hyperlink" Target="BAIVAN.docx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1000780"/>
            <a:ext cx="8458200" cy="9144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800" b="1" dirty="0" smtClean="0">
                <a:solidFill>
                  <a:srgbClr val="9318A8"/>
                </a:solidFill>
              </a:rPr>
              <a:t>CHỦ ĐỀ 2: SOẠN THẢO VĂN BẢN </a:t>
            </a:r>
          </a:p>
          <a:p>
            <a:pPr algn="ctr"/>
            <a:r>
              <a:rPr lang="en-US" sz="2800" b="1" dirty="0" smtClean="0">
                <a:solidFill>
                  <a:srgbClr val="9318A8"/>
                </a:solidFill>
              </a:rPr>
              <a:t>BÀI 1: NHỮNG GÌ EM ĐÃ BIẾT</a:t>
            </a:r>
            <a:endParaRPr lang="vi-VN" sz="2800" b="1" dirty="0">
              <a:solidFill>
                <a:srgbClr val="9318A8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3400" y="221998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Mục tiêu</a:t>
            </a:r>
            <a:r>
              <a:rPr lang="en-US" sz="2800" b="1" cap="none" dirty="0" smtClean="0"/>
              <a:t>:</a:t>
            </a:r>
            <a:endParaRPr lang="vi-VN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58800" y="2895600"/>
            <a:ext cx="858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- Củng cố các thao tác về gõ văn bản tiếng Việt, chọn phông chữ, cỡ chữ, kiểu chữ, chèn tranh, ảnh vào văn bản.</a:t>
            </a:r>
            <a:endParaRPr lang="vi-VN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533400" y="4177605"/>
            <a:ext cx="858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- Luyện tập các thao tác sao chép, cắt dán, di chuyển một đoạn văn bản hoặc hình\tranh ảnh tới vị trí khác của văn bản.</a:t>
            </a:r>
            <a:endParaRPr lang="vi-VN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35" grpId="0"/>
      <p:bldP spid="13" grpId="0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686800" cy="60801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vi-VN" sz="2800" b="1" u="sng" smtClean="0"/>
              <a:t>Bài tập 3</a:t>
            </a:r>
            <a:r>
              <a:rPr lang="vi-VN" sz="2800" b="1" smtClean="0"/>
              <a:t>:</a:t>
            </a:r>
          </a:p>
          <a:p>
            <a:pPr>
              <a:buNone/>
            </a:pPr>
            <a:r>
              <a:rPr lang="vi-VN" sz="2800" i="1" smtClean="0"/>
              <a:t>1. Để di chuyển một phần văn bản đến vị trí mới:</a:t>
            </a:r>
          </a:p>
          <a:p>
            <a:r>
              <a:rPr lang="vi-VN" sz="2800" smtClean="0"/>
              <a:t> Chọn phần văn bản cần di chuyển.</a:t>
            </a:r>
          </a:p>
          <a:p>
            <a:r>
              <a:rPr lang="vi-VN" sz="2800" smtClean="0"/>
              <a:t> Nháy chuột phải chọn</a:t>
            </a:r>
            <a:r>
              <a:rPr lang="vi-VN" sz="2800" smtClean="0">
                <a:solidFill>
                  <a:srgbClr val="FF0000"/>
                </a:solidFill>
              </a:rPr>
              <a:t> </a:t>
            </a:r>
            <a:r>
              <a:rPr lang="vi-VN" sz="2800" b="1" smtClean="0">
                <a:solidFill>
                  <a:srgbClr val="FF0000"/>
                </a:solidFill>
              </a:rPr>
              <a:t>Cut</a:t>
            </a:r>
            <a:r>
              <a:rPr lang="vi-VN" sz="2800" smtClean="0">
                <a:solidFill>
                  <a:srgbClr val="FF0000"/>
                </a:solidFill>
              </a:rPr>
              <a:t>.</a:t>
            </a:r>
          </a:p>
          <a:p>
            <a:endParaRPr lang="vi-VN" sz="2800" smtClean="0">
              <a:solidFill>
                <a:srgbClr val="FF0000"/>
              </a:solidFill>
            </a:endParaRPr>
          </a:p>
          <a:p>
            <a:endParaRPr lang="vi-VN" sz="2800" smtClean="0">
              <a:solidFill>
                <a:srgbClr val="FF0000"/>
              </a:solidFill>
            </a:endParaRPr>
          </a:p>
          <a:p>
            <a:endParaRPr lang="vi-VN" sz="2800" smtClean="0">
              <a:solidFill>
                <a:srgbClr val="FF0000"/>
              </a:solidFill>
            </a:endParaRPr>
          </a:p>
          <a:p>
            <a:r>
              <a:rPr lang="vi-VN" sz="2800" smtClean="0">
                <a:solidFill>
                  <a:schemeClr val="tx1"/>
                </a:solidFill>
              </a:rPr>
              <a:t>Di chuyển con trỏ chuột đến vùng soạn thảo cần di chuyển đến.</a:t>
            </a:r>
          </a:p>
          <a:p>
            <a:r>
              <a:rPr lang="vi-VN" sz="2800" smtClean="0">
                <a:solidFill>
                  <a:schemeClr val="tx1"/>
                </a:solidFill>
              </a:rPr>
              <a:t> Nháy chuột phải chọn </a:t>
            </a:r>
            <a:r>
              <a:rPr lang="vi-VN" sz="2800" b="1" smtClean="0">
                <a:solidFill>
                  <a:srgbClr val="FF0000"/>
                </a:solidFill>
              </a:rPr>
              <a:t>Paste.</a:t>
            </a:r>
          </a:p>
          <a:p>
            <a:pPr>
              <a:buNone/>
            </a:pPr>
            <a:endParaRPr lang="vi-VN" sz="2800" smtClean="0">
              <a:solidFill>
                <a:srgbClr val="FF0000"/>
              </a:solidFill>
            </a:endParaRPr>
          </a:p>
          <a:p>
            <a:pPr>
              <a:buNone/>
            </a:pPr>
            <a:endParaRPr lang="vi-VN" sz="2800" smtClean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990600"/>
            <a:ext cx="33528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676400"/>
            <a:ext cx="3429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86350" y="4419600"/>
            <a:ext cx="27051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 smtClean="0"/>
              <a:t>2. </a:t>
            </a:r>
            <a:r>
              <a:rPr lang="en-US" sz="2800" i="1" smtClean="0">
                <a:solidFill>
                  <a:srgbClr val="7030A0"/>
                </a:solidFill>
              </a:rPr>
              <a:t>Sắp xếp các bước để sao chép một bức tranh </a:t>
            </a:r>
            <a:r>
              <a:rPr lang="vi-VN" sz="2800" i="1" smtClean="0">
                <a:solidFill>
                  <a:srgbClr val="7030A0"/>
                </a:solidFill>
              </a:rPr>
              <a:t>bản đến vị trí </a:t>
            </a:r>
            <a:r>
              <a:rPr lang="en-US" sz="2800" i="1" smtClean="0">
                <a:solidFill>
                  <a:srgbClr val="7030A0"/>
                </a:solidFill>
              </a:rPr>
              <a:t>khác:</a:t>
            </a:r>
            <a:r>
              <a:rPr lang="vi-VN" sz="2800" i="1" smtClean="0"/>
              <a:t> </a:t>
            </a:r>
            <a:endParaRPr lang="vi-VN" sz="2800" i="1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609600"/>
          </a:xfrm>
        </p:spPr>
        <p:txBody>
          <a:bodyPr>
            <a:normAutofit/>
          </a:bodyPr>
          <a:lstStyle/>
          <a:p>
            <a:r>
              <a:rPr lang="vi-VN" sz="2800" smtClean="0">
                <a:solidFill>
                  <a:schemeClr val="tx1"/>
                </a:solidFill>
              </a:rPr>
              <a:t>Nháy chuột phải chọn </a:t>
            </a:r>
            <a:r>
              <a:rPr lang="vi-VN" sz="2800" b="1" smtClean="0">
                <a:solidFill>
                  <a:srgbClr val="FF0000"/>
                </a:solidFill>
              </a:rPr>
              <a:t>Paste. </a:t>
            </a:r>
          </a:p>
        </p:txBody>
      </p:sp>
      <p:sp>
        <p:nvSpPr>
          <p:cNvPr id="7" name="Content Placeholder 8"/>
          <p:cNvSpPr txBox="1">
            <a:spLocks/>
          </p:cNvSpPr>
          <p:nvPr/>
        </p:nvSpPr>
        <p:spPr>
          <a:xfrm>
            <a:off x="262596" y="2286000"/>
            <a:ext cx="8686800" cy="9144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 chuyển con trỏ chuột đến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vi-VN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vùng soạn thảo cần dán bức tranh.</a:t>
            </a: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vi-VN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8"/>
          <p:cNvSpPr txBox="1">
            <a:spLocks/>
          </p:cNvSpPr>
          <p:nvPr/>
        </p:nvSpPr>
        <p:spPr>
          <a:xfrm>
            <a:off x="304800" y="1447800"/>
            <a:ext cx="8686800" cy="609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Chọn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tranh </a:t>
            </a:r>
            <a:r>
              <a:rPr kumimoji="0" lang="vi-VN" sz="2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cần sao chép.</a:t>
            </a:r>
          </a:p>
        </p:txBody>
      </p:sp>
      <p:sp>
        <p:nvSpPr>
          <p:cNvPr id="11" name="Content Placeholder 8"/>
          <p:cNvSpPr txBox="1">
            <a:spLocks/>
          </p:cNvSpPr>
          <p:nvPr/>
        </p:nvSpPr>
        <p:spPr>
          <a:xfrm>
            <a:off x="304800" y="1828800"/>
            <a:ext cx="86868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Nháy chuột phải chọn </a:t>
            </a: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Copy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vi-VN" sz="2800" b="1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0" y="3048000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42 -2.39593E-6 L 0.00382 0.284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" y="1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77 -2.89547E-6 L 0.00157 0.2941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" y="1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99537E-6 L 0.00833 0.29973 " pathEditMode="relative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76688E-6 L 0.00417 0.5950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2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7" grpId="0"/>
      <p:bldP spid="10" grpId="0" build="allAtOnce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 smtClean="0"/>
              <a:t>2. Để sao chép 1 bức tranh rồi dán vào một vị trí khác của văn bản ta thực hiện như sau: </a:t>
            </a:r>
            <a:endParaRPr lang="vi-VN" sz="2800" i="1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791200"/>
          </a:xfrm>
        </p:spPr>
        <p:txBody>
          <a:bodyPr>
            <a:normAutofit/>
          </a:bodyPr>
          <a:lstStyle/>
          <a:p>
            <a:r>
              <a:rPr lang="vi-VN" sz="2800" smtClean="0"/>
              <a:t>Chọn hình cần sao chép.</a:t>
            </a:r>
          </a:p>
          <a:p>
            <a:r>
              <a:rPr lang="vi-VN" sz="2800" smtClean="0"/>
              <a:t>Nháy chuột phải chọn </a:t>
            </a:r>
            <a:r>
              <a:rPr lang="vi-VN" sz="2800" b="1" smtClean="0">
                <a:solidFill>
                  <a:srgbClr val="FF0000"/>
                </a:solidFill>
              </a:rPr>
              <a:t>Copy</a:t>
            </a:r>
          </a:p>
          <a:p>
            <a:endParaRPr lang="vi-VN" sz="2800" b="1" smtClean="0">
              <a:solidFill>
                <a:srgbClr val="FF0000"/>
              </a:solidFill>
            </a:endParaRPr>
          </a:p>
          <a:p>
            <a:endParaRPr lang="vi-VN" sz="2800" b="1" smtClean="0">
              <a:solidFill>
                <a:srgbClr val="FF0000"/>
              </a:solidFill>
            </a:endParaRPr>
          </a:p>
          <a:p>
            <a:r>
              <a:rPr lang="vi-VN" sz="2800" smtClean="0">
                <a:solidFill>
                  <a:schemeClr val="tx1"/>
                </a:solidFill>
              </a:rPr>
              <a:t>Di chuyển con trỏ chuột đến</a:t>
            </a:r>
          </a:p>
          <a:p>
            <a:pPr>
              <a:buNone/>
            </a:pPr>
            <a:r>
              <a:rPr lang="vi-VN" sz="2800" smtClean="0">
                <a:solidFill>
                  <a:schemeClr val="tx1"/>
                </a:solidFill>
              </a:rPr>
              <a:t>vùng soạn thảo cần dán bức tranh.</a:t>
            </a:r>
            <a:r>
              <a:rPr lang="vi-VN" sz="2800" b="1" smtClean="0">
                <a:solidFill>
                  <a:srgbClr val="FF0000"/>
                </a:solidFill>
              </a:rPr>
              <a:t> </a:t>
            </a:r>
            <a:endParaRPr lang="vi-VN" sz="2800" smtClean="0">
              <a:solidFill>
                <a:schemeClr val="tx1"/>
              </a:solidFill>
            </a:endParaRPr>
          </a:p>
          <a:p>
            <a:r>
              <a:rPr lang="vi-VN" sz="2800" b="1" smtClean="0">
                <a:solidFill>
                  <a:schemeClr val="tx1"/>
                </a:solidFill>
              </a:rPr>
              <a:t> </a:t>
            </a:r>
            <a:r>
              <a:rPr lang="vi-VN" sz="2800" smtClean="0">
                <a:solidFill>
                  <a:schemeClr val="tx1"/>
                </a:solidFill>
              </a:rPr>
              <a:t>Nháy chuột phải chọn </a:t>
            </a:r>
            <a:r>
              <a:rPr lang="vi-VN" sz="2800" b="1" smtClean="0">
                <a:solidFill>
                  <a:srgbClr val="FF0000"/>
                </a:solidFill>
              </a:rPr>
              <a:t>Paste. </a:t>
            </a:r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838200"/>
            <a:ext cx="3886199" cy="2770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4343400"/>
            <a:ext cx="26860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47" name="Text Box 343"/>
          <p:cNvSpPr txBox="1">
            <a:spLocks noChangeArrowheads="1"/>
          </p:cNvSpPr>
          <p:nvPr/>
        </p:nvSpPr>
        <p:spPr bwMode="auto">
          <a:xfrm>
            <a:off x="179388" y="2159000"/>
            <a:ext cx="8964612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vi-VN" sz="6000" b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Bài 2: Kĩ thuật điều chỉnh một đoạn văn bản</a:t>
            </a:r>
          </a:p>
          <a:p>
            <a:pPr algn="ctr" eaLnBrk="1" hangingPunct="1">
              <a:spcBef>
                <a:spcPct val="50000"/>
              </a:spcBef>
            </a:pPr>
            <a:endParaRPr lang="en-US" altLang="vi-VN" sz="3200" b="1" i="1">
              <a:solidFill>
                <a:srgbClr val="FF6600"/>
              </a:solidFill>
              <a:latin typeface="Arial" charset="0"/>
            </a:endParaRPr>
          </a:p>
        </p:txBody>
      </p:sp>
      <p:pic>
        <p:nvPicPr>
          <p:cNvPr id="9219" name="Picture 40" descr="j019538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10" descr="bar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-36513"/>
            <a:ext cx="3725863" cy="514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-793" y="5585619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35613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WordArt 50" descr="White marble"/>
          <p:cNvSpPr>
            <a:spLocks noChangeArrowheads="1" noChangeShapeType="1" noTextEdit="1"/>
          </p:cNvSpPr>
          <p:nvPr/>
        </p:nvSpPr>
        <p:spPr bwMode="auto">
          <a:xfrm>
            <a:off x="1693863" y="430213"/>
            <a:ext cx="4114800" cy="396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endParaRPr lang="en-US" sz="3600" kern="10">
              <a:ln w="9525">
                <a:round/>
                <a:headEnd/>
                <a:tailEnd/>
              </a:ln>
              <a:blipFill dpi="0" rotWithShape="0">
                <a:blip r:embed="rId5"/>
                <a:srcRect/>
                <a:tile tx="0" ty="0" sx="100000" sy="100000" flip="none" algn="tl"/>
              </a:blip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050566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8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647" grpId="0"/>
      <p:bldP spid="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2800"/>
            <a:ext cx="76962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Line 15"/>
          <p:cNvSpPr>
            <a:spLocks noChangeShapeType="1"/>
          </p:cNvSpPr>
          <p:nvPr/>
        </p:nvSpPr>
        <p:spPr bwMode="auto">
          <a:xfrm flipV="1">
            <a:off x="609600" y="4953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V="1">
            <a:off x="1447800" y="4953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V="1">
            <a:off x="2286000" y="4953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V="1">
            <a:off x="3200400" y="4953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 flipV="1">
            <a:off x="4343400" y="4876800"/>
            <a:ext cx="0" cy="1219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 flipH="1">
            <a:off x="5410200" y="3124200"/>
            <a:ext cx="259080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 flipH="1" flipV="1">
            <a:off x="4419600" y="4114800"/>
            <a:ext cx="365760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9" name="Oval 23"/>
          <p:cNvSpPr>
            <a:spLocks noChangeArrowheads="1"/>
          </p:cNvSpPr>
          <p:nvPr/>
        </p:nvSpPr>
        <p:spPr bwMode="auto">
          <a:xfrm>
            <a:off x="228600" y="6172200"/>
            <a:ext cx="7620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vi-VN">
                <a:solidFill>
                  <a:srgbClr val="FF0000"/>
                </a:solidFill>
              </a:rPr>
              <a:t>Trái</a:t>
            </a:r>
            <a:endParaRPr lang="vi-VN" altLang="vi-VN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4120" name="Oval 24"/>
          <p:cNvSpPr>
            <a:spLocks noChangeArrowheads="1"/>
          </p:cNvSpPr>
          <p:nvPr/>
        </p:nvSpPr>
        <p:spPr bwMode="auto">
          <a:xfrm>
            <a:off x="1905000" y="6172200"/>
            <a:ext cx="7620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vi-VN">
                <a:solidFill>
                  <a:srgbClr val="FF0000"/>
                </a:solidFill>
              </a:rPr>
              <a:t>Phải</a:t>
            </a:r>
            <a:endParaRPr lang="vi-VN" altLang="vi-VN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4121" name="Oval 25"/>
          <p:cNvSpPr>
            <a:spLocks noChangeArrowheads="1"/>
          </p:cNvSpPr>
          <p:nvPr/>
        </p:nvSpPr>
        <p:spPr bwMode="auto">
          <a:xfrm>
            <a:off x="1066800" y="6172200"/>
            <a:ext cx="7620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vi-VN">
                <a:solidFill>
                  <a:srgbClr val="FF0000"/>
                </a:solidFill>
              </a:rPr>
              <a:t>Giữa</a:t>
            </a:r>
            <a:endParaRPr lang="vi-VN" altLang="vi-VN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4122" name="Oval 26"/>
          <p:cNvSpPr>
            <a:spLocks noChangeArrowheads="1"/>
          </p:cNvSpPr>
          <p:nvPr/>
        </p:nvSpPr>
        <p:spPr bwMode="auto">
          <a:xfrm>
            <a:off x="2819400" y="6172200"/>
            <a:ext cx="7620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vi-VN" altLang="vi-VN">
                <a:solidFill>
                  <a:srgbClr val="FF0000"/>
                </a:solidFill>
                <a:latin typeface="Verdana" pitchFamily="34" charset="0"/>
              </a:rPr>
              <a:t>Đều</a:t>
            </a:r>
          </a:p>
        </p:txBody>
      </p:sp>
      <p:sp>
        <p:nvSpPr>
          <p:cNvPr id="4123" name="Oval 27"/>
          <p:cNvSpPr>
            <a:spLocks noChangeArrowheads="1"/>
          </p:cNvSpPr>
          <p:nvPr/>
        </p:nvSpPr>
        <p:spPr bwMode="auto">
          <a:xfrm>
            <a:off x="3962400" y="6096000"/>
            <a:ext cx="762000" cy="609600"/>
          </a:xfrm>
          <a:prstGeom prst="ellips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vi-VN" altLang="vi-VN">
                <a:solidFill>
                  <a:srgbClr val="FF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4124" name="Oval 28"/>
          <p:cNvSpPr>
            <a:spLocks noChangeArrowheads="1"/>
          </p:cNvSpPr>
          <p:nvPr/>
        </p:nvSpPr>
        <p:spPr bwMode="auto">
          <a:xfrm>
            <a:off x="8077200" y="4572000"/>
            <a:ext cx="762000" cy="609600"/>
          </a:xfrm>
          <a:prstGeom prst="ellips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vi-VN" altLang="vi-VN">
                <a:solidFill>
                  <a:srgbClr val="FF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4125" name="Oval 29"/>
          <p:cNvSpPr>
            <a:spLocks noChangeArrowheads="1"/>
          </p:cNvSpPr>
          <p:nvPr/>
        </p:nvSpPr>
        <p:spPr bwMode="auto">
          <a:xfrm>
            <a:off x="8001000" y="2743200"/>
            <a:ext cx="762000" cy="609600"/>
          </a:xfrm>
          <a:prstGeom prst="ellips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vi-VN" altLang="vi-VN">
                <a:solidFill>
                  <a:srgbClr val="FF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2" name="Rectangle 1"/>
          <p:cNvSpPr/>
          <p:nvPr/>
        </p:nvSpPr>
        <p:spPr>
          <a:xfrm>
            <a:off x="2743312" y="76200"/>
            <a:ext cx="331853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Khởi động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76238" y="1341438"/>
            <a:ext cx="87693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Em hãy chỉ ra vị trí các nút lệnh căn lề? Các nút lệnh này nằm trong thẻ nào?</a:t>
            </a:r>
          </a:p>
        </p:txBody>
      </p:sp>
      <p:sp>
        <p:nvSpPr>
          <p:cNvPr id="8211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16FFA2-7B64-4717-8743-B76E6171C37E}" type="slidenum">
              <a:rPr lang="en-US" altLang="vi-VN" smtClean="0">
                <a:solidFill>
                  <a:srgbClr val="FEFEFE"/>
                </a:solidFill>
                <a:latin typeface="Century Gothic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altLang="vi-VN" smtClean="0">
              <a:solidFill>
                <a:srgbClr val="FEFEFE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17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41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41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41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1" grpId="0" animBg="1"/>
      <p:bldP spid="4112" grpId="0" animBg="1"/>
      <p:bldP spid="4113" grpId="0" animBg="1"/>
      <p:bldP spid="4114" grpId="0" animBg="1"/>
      <p:bldP spid="4115" grpId="0" animBg="1"/>
      <p:bldP spid="4115" grpId="1" animBg="1"/>
      <p:bldP spid="4117" grpId="0" animBg="1"/>
      <p:bldP spid="4117" grpId="1" animBg="1"/>
      <p:bldP spid="4118" grpId="0" animBg="1"/>
      <p:bldP spid="4118" grpId="1" animBg="1"/>
      <p:bldP spid="4119" grpId="0" animBg="1"/>
      <p:bldP spid="4120" grpId="0" animBg="1"/>
      <p:bldP spid="4121" grpId="0" animBg="1"/>
      <p:bldP spid="4122" grpId="0" animBg="1"/>
      <p:bldP spid="4123" grpId="0" animBg="1"/>
      <p:bldP spid="4124" grpId="0" animBg="1"/>
      <p:bldP spid="4125" grpId="0" animBg="1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7"/>
          <p:cNvSpPr txBox="1">
            <a:spLocks noChangeArrowheads="1"/>
          </p:cNvSpPr>
          <p:nvPr/>
        </p:nvSpPr>
        <p:spPr bwMode="auto">
          <a:xfrm>
            <a:off x="457200" y="609600"/>
            <a:ext cx="5791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1. Thụt lề </a:t>
            </a:r>
            <a:r>
              <a:rPr lang="vi-VN" altLang="vi-VN" sz="2800" b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oạn v</a:t>
            </a:r>
            <a:r>
              <a:rPr lang="vi-VN" altLang="vi-VN" sz="2800" b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n bản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381250"/>
            <a:ext cx="7162800" cy="368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962400" y="2667000"/>
            <a:ext cx="1371600" cy="914400"/>
          </a:xfrm>
          <a:prstGeom prst="rect">
            <a:avLst/>
          </a:prstGeom>
          <a:noFill/>
          <a:ln w="7620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293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D456D2-B4F5-43F3-8363-993276168E7B}" type="slidenum">
              <a:rPr lang="en-US" altLang="vi-VN" smtClean="0">
                <a:solidFill>
                  <a:srgbClr val="FEFEFE"/>
                </a:solidFill>
                <a:latin typeface="Century Gothic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altLang="vi-VN" smtClean="0">
              <a:solidFill>
                <a:srgbClr val="FEFEFE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96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781800" y="3276600"/>
            <a:ext cx="2133600" cy="95408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vi-VN" sz="280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altLang="vi-VN" sz="280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altLang="vi-VN" sz="2800">
                <a:latin typeface="Times New Roman" pitchFamily="18" charset="0"/>
                <a:cs typeface="Times New Roman" pitchFamily="18" charset="0"/>
              </a:rPr>
              <a:t>ng kích th</a:t>
            </a:r>
            <a:r>
              <a:rPr lang="vi-VN" altLang="vi-VN" sz="280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altLang="vi-VN" sz="2800">
                <a:latin typeface="Times New Roman" pitchFamily="18" charset="0"/>
                <a:cs typeface="Times New Roman" pitchFamily="18" charset="0"/>
              </a:rPr>
              <a:t> thụt lề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375275" y="3668713"/>
            <a:ext cx="1524000" cy="17303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50" y="2532063"/>
            <a:ext cx="1997075" cy="188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Box 1"/>
          <p:cNvSpPr txBox="1">
            <a:spLocks noChangeArrowheads="1"/>
          </p:cNvSpPr>
          <p:nvPr/>
        </p:nvSpPr>
        <p:spPr bwMode="auto">
          <a:xfrm>
            <a:off x="3124200" y="4992688"/>
            <a:ext cx="47244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Increase Indent</a:t>
            </a:r>
          </a:p>
        </p:txBody>
      </p:sp>
      <p:sp>
        <p:nvSpPr>
          <p:cNvPr id="13318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4DBDF4-0294-4DEB-A25B-B68BA07D4E9E}" type="slidenum">
              <a:rPr lang="en-US" altLang="vi-VN" smtClean="0">
                <a:solidFill>
                  <a:srgbClr val="FEFEFE"/>
                </a:solidFill>
                <a:latin typeface="Century Gothic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altLang="vi-VN" smtClean="0">
              <a:solidFill>
                <a:srgbClr val="FEFEFE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06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52400" y="3505200"/>
            <a:ext cx="2133600" cy="95408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vi-VN" sz="2800">
                <a:latin typeface="Times New Roman" pitchFamily="18" charset="0"/>
                <a:cs typeface="Times New Roman" pitchFamily="18" charset="0"/>
              </a:rPr>
              <a:t>Giảm kích th</a:t>
            </a:r>
            <a:r>
              <a:rPr lang="vi-VN" altLang="vi-VN" sz="280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altLang="vi-VN" sz="2800">
                <a:latin typeface="Times New Roman" pitchFamily="18" charset="0"/>
                <a:cs typeface="Times New Roman" pitchFamily="18" charset="0"/>
              </a:rPr>
              <a:t> thụt lề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211388" y="3389313"/>
            <a:ext cx="1223962" cy="5937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6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546350"/>
            <a:ext cx="1801813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Rectangle 1"/>
          <p:cNvSpPr>
            <a:spLocks noChangeArrowheads="1"/>
          </p:cNvSpPr>
          <p:nvPr/>
        </p:nvSpPr>
        <p:spPr bwMode="auto">
          <a:xfrm>
            <a:off x="2889250" y="4787900"/>
            <a:ext cx="2881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Decrease Indent</a:t>
            </a:r>
          </a:p>
        </p:txBody>
      </p:sp>
      <p:sp>
        <p:nvSpPr>
          <p:cNvPr id="14342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1FF210-C888-4D9E-9309-580F0AB1BEA7}" type="slidenum">
              <a:rPr lang="en-US" altLang="vi-VN" smtClean="0">
                <a:solidFill>
                  <a:srgbClr val="FEFEFE"/>
                </a:solidFill>
                <a:latin typeface="Century Gothic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altLang="vi-VN" smtClean="0">
              <a:solidFill>
                <a:srgbClr val="FEFEFE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441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extBox 8"/>
          <p:cNvSpPr txBox="1">
            <a:spLocks noChangeArrowheads="1"/>
          </p:cNvSpPr>
          <p:nvPr/>
        </p:nvSpPr>
        <p:spPr bwMode="auto">
          <a:xfrm>
            <a:off x="228600" y="2370138"/>
            <a:ext cx="9372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vi-VN" sz="3200">
                <a:latin typeface="Times New Roman" pitchFamily="18" charset="0"/>
                <a:cs typeface="Times New Roman" pitchFamily="18" charset="0"/>
              </a:rPr>
              <a:t>- Nháy vào nút lệnh       </a:t>
            </a:r>
            <a:r>
              <a:rPr lang="vi-VN" altLang="vi-VN" sz="320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altLang="vi-VN" sz="320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vi-VN" altLang="vi-VN" sz="320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altLang="vi-VN" sz="3200">
                <a:latin typeface="Times New Roman" pitchFamily="18" charset="0"/>
                <a:cs typeface="Times New Roman" pitchFamily="18" charset="0"/>
              </a:rPr>
              <a:t>ng kích th</a:t>
            </a:r>
            <a:r>
              <a:rPr lang="vi-VN" altLang="vi-VN" sz="320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altLang="vi-VN" sz="3200">
                <a:latin typeface="Times New Roman" pitchFamily="18" charset="0"/>
                <a:cs typeface="Times New Roman" pitchFamily="18" charset="0"/>
              </a:rPr>
              <a:t> thụt lề </a:t>
            </a:r>
          </a:p>
        </p:txBody>
      </p:sp>
      <p:pic>
        <p:nvPicPr>
          <p:cNvPr id="61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0938" y="2327275"/>
            <a:ext cx="4476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TextBox 9"/>
          <p:cNvSpPr txBox="1">
            <a:spLocks noChangeArrowheads="1"/>
          </p:cNvSpPr>
          <p:nvPr/>
        </p:nvSpPr>
        <p:spPr bwMode="auto">
          <a:xfrm>
            <a:off x="255588" y="3074988"/>
            <a:ext cx="9372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vi-VN" sz="3200">
                <a:latin typeface="Times New Roman" pitchFamily="18" charset="0"/>
                <a:cs typeface="Times New Roman" pitchFamily="18" charset="0"/>
              </a:rPr>
              <a:t>- Nháy vào nút lệnh       </a:t>
            </a:r>
            <a:r>
              <a:rPr lang="vi-VN" altLang="vi-VN" sz="320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altLang="vi-VN" sz="3200">
                <a:latin typeface="Times New Roman" pitchFamily="18" charset="0"/>
                <a:cs typeface="Times New Roman" pitchFamily="18" charset="0"/>
              </a:rPr>
              <a:t> giảm kích th</a:t>
            </a:r>
            <a:r>
              <a:rPr lang="vi-VN" altLang="vi-VN" sz="320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altLang="vi-VN" sz="3200">
                <a:latin typeface="Times New Roman" pitchFamily="18" charset="0"/>
                <a:cs typeface="Times New Roman" pitchFamily="18" charset="0"/>
              </a:rPr>
              <a:t> thụt lề </a:t>
            </a:r>
          </a:p>
        </p:txBody>
      </p:sp>
      <p:pic>
        <p:nvPicPr>
          <p:cNvPr id="615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950" y="2998788"/>
            <a:ext cx="512763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5" name="TextBox 11"/>
          <p:cNvSpPr txBox="1">
            <a:spLocks noChangeArrowheads="1"/>
          </p:cNvSpPr>
          <p:nvPr/>
        </p:nvSpPr>
        <p:spPr bwMode="auto">
          <a:xfrm>
            <a:off x="261938" y="4271963"/>
            <a:ext cx="9372600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vi-VN" sz="3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vi-VN" altLang="vi-VN" sz="3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altLang="vi-VN" sz="3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 ý: </a:t>
            </a:r>
            <a:r>
              <a:rPr lang="en-US" altLang="vi-VN" sz="3200">
                <a:latin typeface="Times New Roman" pitchFamily="18" charset="0"/>
                <a:cs typeface="Times New Roman" pitchFamily="18" charset="0"/>
              </a:rPr>
              <a:t>Có thể nháy vào nút       hoặc       một hoặc nhiều lần </a:t>
            </a:r>
            <a:r>
              <a:rPr lang="vi-VN" altLang="vi-VN" sz="320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altLang="vi-VN" sz="320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vi-VN" altLang="vi-VN" sz="320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altLang="vi-VN" sz="3200">
                <a:latin typeface="Times New Roman" pitchFamily="18" charset="0"/>
                <a:cs typeface="Times New Roman" pitchFamily="18" charset="0"/>
              </a:rPr>
              <a:t>ng hoặc giảm kích th</a:t>
            </a:r>
            <a:r>
              <a:rPr lang="vi-VN" altLang="vi-VN" sz="320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altLang="vi-VN" sz="3200">
                <a:latin typeface="Times New Roman" pitchFamily="18" charset="0"/>
                <a:cs typeface="Times New Roman" pitchFamily="18" charset="0"/>
              </a:rPr>
              <a:t> thụt lề.  </a:t>
            </a:r>
          </a:p>
        </p:txBody>
      </p:sp>
      <p:pic>
        <p:nvPicPr>
          <p:cNvPr id="615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900" y="4267200"/>
            <a:ext cx="619125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063" y="4233863"/>
            <a:ext cx="73342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9" name="TextBox 2"/>
          <p:cNvSpPr txBox="1">
            <a:spLocks noChangeArrowheads="1"/>
          </p:cNvSpPr>
          <p:nvPr/>
        </p:nvSpPr>
        <p:spPr bwMode="auto">
          <a:xfrm>
            <a:off x="598488" y="457200"/>
            <a:ext cx="79136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b="1">
                <a:latin typeface="Times New Roman" pitchFamily="18" charset="0"/>
                <a:cs typeface="Times New Roman" pitchFamily="18" charset="0"/>
              </a:rPr>
              <a:t>1. Thụt lề văn bản: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98488" y="1524000"/>
            <a:ext cx="74025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Bôi đen đoạn văn bản, sau đó:</a:t>
            </a:r>
          </a:p>
        </p:txBody>
      </p:sp>
      <p:sp>
        <p:nvSpPr>
          <p:cNvPr id="15371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FA713C-E9A5-4934-B481-4EC6CAC1F571}" type="slidenum">
              <a:rPr lang="en-US" altLang="vi-VN" smtClean="0">
                <a:solidFill>
                  <a:srgbClr val="FEFEFE"/>
                </a:solidFill>
                <a:latin typeface="Century Gothic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altLang="vi-VN" smtClean="0">
              <a:solidFill>
                <a:srgbClr val="FEFEFE"/>
              </a:solidFill>
              <a:latin typeface="Century Gothic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1911240" y="4964760"/>
              <a:ext cx="360" cy="3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95400" y="4901400"/>
                <a:ext cx="3204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" name="Ink 4"/>
              <p14:cNvContentPartPr/>
              <p14:nvPr/>
            </p14:nvContentPartPr>
            <p14:xfrm>
              <a:off x="2795040" y="5000760"/>
              <a:ext cx="360" cy="3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79200" y="4937400"/>
                <a:ext cx="32040" cy="127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6996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3" grpId="0"/>
      <p:bldP spid="6155" grpId="0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7"/>
          <p:cNvSpPr txBox="1">
            <a:spLocks noChangeArrowheads="1"/>
          </p:cNvSpPr>
          <p:nvPr/>
        </p:nvSpPr>
        <p:spPr bwMode="auto">
          <a:xfrm>
            <a:off x="0" y="533400"/>
            <a:ext cx="8153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vi-VN" sz="3200" b="1" u="sng">
                <a:latin typeface="Times New Roman" pitchFamily="18" charset="0"/>
                <a:cs typeface="Times New Roman" pitchFamily="18" charset="0"/>
              </a:rPr>
              <a:t>2. Điều chỉnh khoảng cách gi</a:t>
            </a:r>
            <a:r>
              <a:rPr lang="vi-VN" altLang="vi-VN" sz="3200" b="1" u="sng">
                <a:latin typeface="Times New Roman" pitchFamily="18" charset="0"/>
                <a:cs typeface="Times New Roman" pitchFamily="18" charset="0"/>
              </a:rPr>
              <a:t>ữa</a:t>
            </a:r>
            <a:r>
              <a:rPr lang="en-US" altLang="vi-VN" sz="3200" b="1" u="sng">
                <a:latin typeface="Times New Roman" pitchFamily="18" charset="0"/>
                <a:cs typeface="Times New Roman" pitchFamily="18" charset="0"/>
              </a:rPr>
              <a:t> các dòng.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330450"/>
            <a:ext cx="6781800" cy="368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648200" y="3835400"/>
            <a:ext cx="838200" cy="914400"/>
          </a:xfrm>
          <a:prstGeom prst="rect">
            <a:avLst/>
          </a:prstGeom>
          <a:noFill/>
          <a:ln w="7620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315200" y="549275"/>
            <a:ext cx="1371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200" b="1">
                <a:latin typeface="Times New Roman" pitchFamily="18" charset="0"/>
                <a:cs typeface="Times New Roman" pitchFamily="18" charset="0"/>
              </a:rPr>
              <a:t>S/41</a:t>
            </a:r>
          </a:p>
        </p:txBody>
      </p:sp>
      <p:sp>
        <p:nvSpPr>
          <p:cNvPr id="16390" name="Slide Number Placeholder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C97F58-854C-4BBF-BD29-BD9F190DA24A}" type="slidenum">
              <a:rPr lang="en-US" altLang="vi-VN" smtClean="0">
                <a:solidFill>
                  <a:srgbClr val="FEFEFE"/>
                </a:solidFill>
                <a:latin typeface="Century Gothic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altLang="vi-VN" smtClean="0">
              <a:solidFill>
                <a:srgbClr val="FEFEFE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12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37304" y="2098475"/>
            <a:ext cx="5193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</a:rPr>
              <a:t>Biểu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tượng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của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phần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mềm</a:t>
            </a:r>
            <a:r>
              <a:rPr lang="en-US" sz="2800" b="1" dirty="0" smtClean="0">
                <a:solidFill>
                  <a:srgbClr val="002060"/>
                </a:solidFill>
              </a:rPr>
              <a:t> Word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5360884" y="4048538"/>
            <a:ext cx="444352" cy="52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C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6930713" y="4096163"/>
            <a:ext cx="444352" cy="52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D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5339239" y="4065896"/>
            <a:ext cx="533400" cy="533400"/>
          </a:xfrm>
          <a:prstGeom prst="ellips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>
              <a:solidFill>
                <a:srgbClr val="00206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9844" y="3200400"/>
            <a:ext cx="781029" cy="781029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696975" y="2070706"/>
            <a:ext cx="54200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</a:rPr>
              <a:t>Biểu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tượng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của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phần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mềm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Unikey</a:t>
            </a:r>
            <a:endParaRPr lang="en-US" sz="2800" b="1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0068" y="3249292"/>
            <a:ext cx="979698" cy="8318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9691" y="3249292"/>
            <a:ext cx="905648" cy="77147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97553" y="3249292"/>
            <a:ext cx="760456" cy="846871"/>
          </a:xfrm>
          <a:prstGeom prst="rect">
            <a:avLst/>
          </a:prstGeom>
        </p:spPr>
      </p:pic>
      <p:sp>
        <p:nvSpPr>
          <p:cNvPr id="20" name="Oval 12"/>
          <p:cNvSpPr>
            <a:spLocks noChangeArrowheads="1"/>
          </p:cNvSpPr>
          <p:nvPr/>
        </p:nvSpPr>
        <p:spPr bwMode="auto">
          <a:xfrm>
            <a:off x="2286000" y="4091194"/>
            <a:ext cx="533400" cy="533400"/>
          </a:xfrm>
          <a:prstGeom prst="ellips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>
              <a:solidFill>
                <a:srgbClr val="002060"/>
              </a:solidFill>
            </a:endParaRPr>
          </a:p>
        </p:txBody>
      </p:sp>
      <p:sp>
        <p:nvSpPr>
          <p:cNvPr id="21" name="TextBox 16"/>
          <p:cNvSpPr txBox="1">
            <a:spLocks noChangeArrowheads="1"/>
          </p:cNvSpPr>
          <p:nvPr/>
        </p:nvSpPr>
        <p:spPr bwMode="auto">
          <a:xfrm>
            <a:off x="2341964" y="4096405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A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2" name="TextBox 16"/>
          <p:cNvSpPr txBox="1">
            <a:spLocks noChangeArrowheads="1"/>
          </p:cNvSpPr>
          <p:nvPr/>
        </p:nvSpPr>
        <p:spPr bwMode="auto">
          <a:xfrm>
            <a:off x="3768621" y="4096405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B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826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6" grpId="0" animBg="1"/>
      <p:bldP spid="16" grpId="1" animBg="1"/>
      <p:bldP spid="19" grpId="0"/>
      <p:bldP spid="2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212725" y="422275"/>
            <a:ext cx="868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algn="just" eaLnBrk="1" hangingPunct="1">
              <a:buFont typeface="Wingdings" pitchFamily="2" charset="2"/>
              <a:buChar char="Ø"/>
            </a:pPr>
            <a:r>
              <a:rPr lang="en-US" sz="3200" b="1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Cách điều chỉnh khoảng cách giữa các dòng:</a:t>
            </a:r>
          </a:p>
        </p:txBody>
      </p:sp>
      <p:pic>
        <p:nvPicPr>
          <p:cNvPr id="71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25" y="3048000"/>
            <a:ext cx="3200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TextBox 9"/>
          <p:cNvSpPr txBox="1">
            <a:spLocks noChangeArrowheads="1"/>
          </p:cNvSpPr>
          <p:nvPr/>
        </p:nvSpPr>
        <p:spPr bwMode="auto">
          <a:xfrm>
            <a:off x="277813" y="1416050"/>
            <a:ext cx="7597775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5715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1603375" indent="-1603375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Bướ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 1</a:t>
            </a:r>
            <a:r>
              <a:rPr lang="en-US" sz="32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Bôi</a:t>
            </a:r>
            <a:r>
              <a:rPr lang="en-US" sz="32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en </a:t>
            </a:r>
            <a:r>
              <a:rPr lang="vi-VN" sz="32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vi-VN" sz="32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32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32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2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2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iều</a:t>
            </a:r>
            <a:r>
              <a:rPr lang="en-US" sz="32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32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32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1536700" indent="-15367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2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32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32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2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2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2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1536700" indent="-52388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32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32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717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336800"/>
            <a:ext cx="6318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7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096000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0025" y="4724400"/>
            <a:ext cx="44434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Thêm hoặc bớt khoảng trắng phía trên hoặc phía dưới đoạn văn bản</a:t>
            </a:r>
          </a:p>
        </p:txBody>
      </p:sp>
      <p:sp>
        <p:nvSpPr>
          <p:cNvPr id="8" name="Rectangle 7"/>
          <p:cNvSpPr/>
          <p:nvPr/>
        </p:nvSpPr>
        <p:spPr>
          <a:xfrm>
            <a:off x="5737225" y="4876800"/>
            <a:ext cx="304800" cy="6858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Arrow Connector 8"/>
          <p:cNvCxnSpPr>
            <a:stCxn id="7" idx="3"/>
          </p:cNvCxnSpPr>
          <p:nvPr/>
        </p:nvCxnSpPr>
        <p:spPr>
          <a:xfrm flipV="1">
            <a:off x="4643438" y="5100638"/>
            <a:ext cx="1055687" cy="3175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34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 animBg="1"/>
      <p:bldP spid="8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Box 7"/>
          <p:cNvSpPr txBox="1">
            <a:spLocks noChangeArrowheads="1"/>
          </p:cNvSpPr>
          <p:nvPr/>
        </p:nvSpPr>
        <p:spPr bwMode="auto">
          <a:xfrm>
            <a:off x="-76200" y="304800"/>
            <a:ext cx="10058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vi-VN" sz="3100" b="1">
                <a:latin typeface="Times New Roman" pitchFamily="18" charset="0"/>
                <a:cs typeface="Times New Roman" pitchFamily="18" charset="0"/>
              </a:rPr>
              <a:t>3. Định dạng </a:t>
            </a:r>
            <a:r>
              <a:rPr lang="vi-VN" altLang="vi-VN" sz="3100" b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vi-VN" sz="3100" b="1">
                <a:latin typeface="Times New Roman" pitchFamily="18" charset="0"/>
                <a:cs typeface="Times New Roman" pitchFamily="18" charset="0"/>
              </a:rPr>
              <a:t> rộng lề trái, lề phải của </a:t>
            </a:r>
            <a:r>
              <a:rPr lang="vi-VN" altLang="vi-VN" sz="3100" b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altLang="vi-VN" sz="3100" b="1">
                <a:latin typeface="Times New Roman" pitchFamily="18" charset="0"/>
                <a:cs typeface="Times New Roman" pitchFamily="18" charset="0"/>
              </a:rPr>
              <a:t>oạn v</a:t>
            </a:r>
            <a:r>
              <a:rPr lang="vi-VN" altLang="vi-VN" sz="3100" b="1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altLang="vi-VN" sz="3100" b="1">
                <a:latin typeface="Times New Roman" pitchFamily="18" charset="0"/>
                <a:cs typeface="Times New Roman" pitchFamily="18" charset="0"/>
              </a:rPr>
              <a:t>n bản</a:t>
            </a:r>
            <a:r>
              <a:rPr lang="en-US" altLang="vi-VN" sz="31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81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2114550"/>
            <a:ext cx="87630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2" name="Straight Arrow Connector 41"/>
          <p:cNvCxnSpPr/>
          <p:nvPr/>
        </p:nvCxnSpPr>
        <p:spPr>
          <a:xfrm rot="5400000" flipH="1" flipV="1">
            <a:off x="14173994" y="4012406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2422188" y="4164013"/>
            <a:ext cx="914400" cy="31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5400000" flipH="1" flipV="1">
            <a:off x="19280982" y="4010819"/>
            <a:ext cx="304800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9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32F3B-6504-4780-8F94-7510B5252FCA}" type="slidenum">
              <a:rPr lang="en-US" altLang="vi-VN" smtClean="0">
                <a:solidFill>
                  <a:srgbClr val="FEFEFE"/>
                </a:solidFill>
                <a:latin typeface="Century Gothic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altLang="vi-VN" smtClean="0">
              <a:solidFill>
                <a:srgbClr val="FEFEFE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443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1613" y="147638"/>
            <a:ext cx="112077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52400" y="2015262"/>
            <a:ext cx="4317144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CƠ BẢN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52400" y="2708275"/>
            <a:ext cx="7620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D0B2E6"/>
                </a:solidFill>
                <a:latin typeface="Times New Roman" pitchFamily="18" charset="0"/>
                <a:cs typeface="Times New Roman" pitchFamily="18" charset="0"/>
              </a:rPr>
              <a:t>4. Định dạng lề trên và lề dưới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138555"/>
            <a:ext cx="8839200" cy="1634261"/>
          </a:xfrm>
          <a:prstGeom prst="rect">
            <a:avLst/>
          </a:prstGeom>
        </p:spPr>
        <p:txBody>
          <a:bodyPr lIns="0" rIns="0" bIns="0" anchor="b">
            <a:normAutofit fontScale="925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3200" b="1" err="1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b="1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hai, </a:t>
            </a:r>
            <a:r>
              <a:rPr lang="en-US" sz="3200" b="1" err="1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25 </a:t>
            </a:r>
            <a:r>
              <a:rPr lang="en-US" sz="3200" b="1" dirty="0" err="1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3200" b="1" err="1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2021</a:t>
            </a:r>
            <a:endParaRPr lang="en-US" sz="3200" b="1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TIN HỌC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1F497D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rgbClr val="1F497D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2:</a:t>
            </a:r>
            <a:r>
              <a:rPr lang="en-US" sz="3200" b="1" dirty="0">
                <a:solidFill>
                  <a:srgbClr val="1F497D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>
                <a:solidFill>
                  <a:srgbClr val="1F497D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1F497D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KĨ THUẬT ĐIỀU CHỈNH MỘT ĐOẠN VĂN BẢN</a:t>
            </a:r>
            <a:endParaRPr lang="en-US" sz="3200" b="1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6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425" y="3905250"/>
            <a:ext cx="457200" cy="231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3932238"/>
            <a:ext cx="60960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Up-Down Arrow 17"/>
          <p:cNvSpPr/>
          <p:nvPr/>
        </p:nvSpPr>
        <p:spPr>
          <a:xfrm>
            <a:off x="6238875" y="5522913"/>
            <a:ext cx="114300" cy="261937"/>
          </a:xfrm>
          <a:prstGeom prst="upDownArrow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19" name="TextBox 8"/>
          <p:cNvSpPr txBox="1">
            <a:spLocks noChangeArrowheads="1"/>
          </p:cNvSpPr>
          <p:nvPr/>
        </p:nvSpPr>
        <p:spPr bwMode="auto">
          <a:xfrm>
            <a:off x="250825" y="3584575"/>
            <a:ext cx="54737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en-US" altLang="vi-VN" sz="2400">
                <a:latin typeface="Times New Roman" pitchFamily="18" charset="0"/>
                <a:cs typeface="Times New Roman" pitchFamily="18" charset="0"/>
              </a:rPr>
              <a:t>Đặt con trỏ chuột vào lề của trang văn  bản để con trỏ chuột chuyển thành hình . Kéo thả chuột lên phía trên hoặc xuống phía  dưới để mở rộng hoặc thu hẹp vào trang văn bản</a:t>
            </a:r>
          </a:p>
        </p:txBody>
      </p:sp>
      <p:sp>
        <p:nvSpPr>
          <p:cNvPr id="13" name="Up-Down Arrow 12"/>
          <p:cNvSpPr/>
          <p:nvPr/>
        </p:nvSpPr>
        <p:spPr>
          <a:xfrm>
            <a:off x="5554663" y="4052888"/>
            <a:ext cx="114300" cy="261937"/>
          </a:xfrm>
          <a:prstGeom prst="upDownArrow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14" name="Up-Down Arrow 13"/>
          <p:cNvSpPr/>
          <p:nvPr/>
        </p:nvSpPr>
        <p:spPr>
          <a:xfrm>
            <a:off x="8212138" y="4414838"/>
            <a:ext cx="112712" cy="261937"/>
          </a:xfrm>
          <a:prstGeom prst="upDownArrow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20" name="TextBox 19"/>
          <p:cNvSpPr txBox="1"/>
          <p:nvPr/>
        </p:nvSpPr>
        <p:spPr>
          <a:xfrm>
            <a:off x="6811963" y="4052888"/>
            <a:ext cx="960437" cy="14779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vi-V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alt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vi-V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trỏ</a:t>
            </a:r>
            <a:r>
              <a:rPr lang="en-US" alt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ở </a:t>
            </a:r>
            <a:r>
              <a:rPr lang="en-US" altLang="vi-V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endParaRPr lang="en-US" alt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Up-Down Arrow 20"/>
          <p:cNvSpPr/>
          <p:nvPr/>
        </p:nvSpPr>
        <p:spPr>
          <a:xfrm>
            <a:off x="7380288" y="4933950"/>
            <a:ext cx="114300" cy="261938"/>
          </a:xfrm>
          <a:prstGeom prst="upDownArrow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6373813" y="5373688"/>
            <a:ext cx="438150" cy="26511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754938" y="4552950"/>
            <a:ext cx="434975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011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 animBg="1"/>
      <p:bldP spid="19" grpId="0"/>
      <p:bldP spid="13" grpId="0" animBg="1"/>
      <p:bldP spid="14" grpId="0" animBg="1"/>
      <p:bldP spid="20" grpId="0" animBg="1"/>
      <p:bldP spid="2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1119452" cy="806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458913"/>
            <a:ext cx="906223" cy="725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2971800"/>
            <a:ext cx="1405978" cy="656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105399"/>
            <a:ext cx="639687" cy="590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173787"/>
            <a:ext cx="776287" cy="745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267200" y="381000"/>
            <a:ext cx="4572000" cy="10779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lề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oạn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ho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ặc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phải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7200" y="2209800"/>
            <a:ext cx="4572000" cy="107791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Co dãn khoảng cách </a:t>
            </a:r>
          </a:p>
          <a:p>
            <a:pPr>
              <a:defRPr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vi-VN" sz="3200">
                <a:latin typeface="Times New Roman" pitchFamily="18" charset="0"/>
                <a:cs typeface="Times New Roman" pitchFamily="18" charset="0"/>
              </a:rPr>
              <a:t>ữa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các dòng trong một ô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91000" y="3886200"/>
            <a:ext cx="4648200" cy="584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320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n lề trái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91000" y="4953000"/>
            <a:ext cx="4724400" cy="107791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Thêm khoảng trống ở trên ho</a:t>
            </a:r>
            <a:r>
              <a:rPr lang="vi-VN" sz="3200">
                <a:latin typeface="Times New Roman" pitchFamily="18" charset="0"/>
                <a:cs typeface="Times New Roman" pitchFamily="18" charset="0"/>
              </a:rPr>
              <a:t>ặc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vi-VN" sz="3200">
                <a:latin typeface="Times New Roman" pitchFamily="18" charset="0"/>
                <a:cs typeface="Times New Roman" pitchFamily="18" charset="0"/>
              </a:rPr>
              <a:t>ưới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oạn v</a:t>
            </a:r>
            <a:r>
              <a:rPr lang="vi-VN" sz="320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n bản</a:t>
            </a:r>
          </a:p>
        </p:txBody>
      </p:sp>
      <p:cxnSp>
        <p:nvCxnSpPr>
          <p:cNvPr id="12" name="Curved Connector 11"/>
          <p:cNvCxnSpPr>
            <a:endCxn id="9" idx="1"/>
          </p:cNvCxnSpPr>
          <p:nvPr/>
        </p:nvCxnSpPr>
        <p:spPr>
          <a:xfrm flipV="1">
            <a:off x="1719263" y="4178300"/>
            <a:ext cx="2471737" cy="21463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76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038599"/>
            <a:ext cx="746301" cy="671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Shape 25"/>
          <p:cNvCxnSpPr/>
          <p:nvPr/>
        </p:nvCxnSpPr>
        <p:spPr>
          <a:xfrm rot="16200000" flipH="1">
            <a:off x="378618" y="1754982"/>
            <a:ext cx="4957763" cy="25146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/>
          <p:nvPr/>
        </p:nvCxnSpPr>
        <p:spPr>
          <a:xfrm rot="16200000" flipH="1">
            <a:off x="936801" y="2165349"/>
            <a:ext cx="3657600" cy="25146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/>
          <p:nvPr/>
        </p:nvCxnSpPr>
        <p:spPr>
          <a:xfrm flipV="1">
            <a:off x="1600199" y="2747963"/>
            <a:ext cx="2667001" cy="143033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>
            <a:endCxn id="7" idx="1"/>
          </p:cNvCxnSpPr>
          <p:nvPr/>
        </p:nvCxnSpPr>
        <p:spPr>
          <a:xfrm flipV="1">
            <a:off x="1863179" y="919957"/>
            <a:ext cx="2404021" cy="220424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7"/>
          <p:cNvSpPr txBox="1">
            <a:spLocks noChangeArrowheads="1"/>
          </p:cNvSpPr>
          <p:nvPr/>
        </p:nvSpPr>
        <p:spPr bwMode="auto">
          <a:xfrm>
            <a:off x="838200" y="-203200"/>
            <a:ext cx="4953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200" b="1" dirty="0" err="1">
                <a:latin typeface="Arial" charset="0"/>
              </a:rPr>
              <a:t>Bài</a:t>
            </a:r>
            <a:r>
              <a:rPr lang="en-US" sz="3200" b="1" dirty="0">
                <a:latin typeface="Arial" charset="0"/>
              </a:rPr>
              <a:t> 1: </a:t>
            </a:r>
            <a:r>
              <a:rPr lang="en-US" sz="3200" b="1" dirty="0" err="1">
                <a:latin typeface="Arial" charset="0"/>
              </a:rPr>
              <a:t>Nối</a:t>
            </a:r>
            <a:r>
              <a:rPr lang="en-US" sz="3200" b="1" dirty="0">
                <a:latin typeface="Arial" charset="0"/>
              </a:rPr>
              <a:t> (</a:t>
            </a:r>
            <a:r>
              <a:rPr lang="en-US" sz="3200" b="1" dirty="0" err="1">
                <a:latin typeface="Arial" charset="0"/>
              </a:rPr>
              <a:t>theo</a:t>
            </a:r>
            <a:r>
              <a:rPr lang="en-US" sz="3200" b="1" dirty="0">
                <a:latin typeface="Arial" charset="0"/>
              </a:rPr>
              <a:t> </a:t>
            </a:r>
            <a:r>
              <a:rPr lang="en-US" sz="3200" b="1" dirty="0" err="1">
                <a:latin typeface="Arial" charset="0"/>
              </a:rPr>
              <a:t>mẫu</a:t>
            </a:r>
            <a:r>
              <a:rPr lang="en-US" sz="3200" b="1" dirty="0">
                <a:latin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6350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276600"/>
            <a:ext cx="662299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4" name="Straight Arrow Connector 23"/>
          <p:cNvCxnSpPr/>
          <p:nvPr/>
        </p:nvCxnSpPr>
        <p:spPr>
          <a:xfrm rot="10800000" flipV="1">
            <a:off x="2743202" y="2667000"/>
            <a:ext cx="3581398" cy="2514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 flipV="1">
            <a:off x="2743200" y="2667000"/>
            <a:ext cx="5257800" cy="2743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4" name="Right Arrow 33"/>
          <p:cNvSpPr/>
          <p:nvPr/>
        </p:nvSpPr>
        <p:spPr>
          <a:xfrm>
            <a:off x="457200" y="4648200"/>
            <a:ext cx="5334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7200" y="1815405"/>
            <a:ext cx="845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cap="none" dirty="0" smtClean="0"/>
              <a:t>Bài tập 1</a:t>
            </a:r>
            <a:r>
              <a:rPr lang="en-US" sz="2800" b="1" cap="none" dirty="0" smtClean="0"/>
              <a:t>:</a:t>
            </a:r>
            <a:r>
              <a:rPr lang="en-US" sz="2800" cap="none" dirty="0" smtClean="0"/>
              <a:t/>
            </a:r>
            <a:br>
              <a:rPr lang="en-US" sz="2800" cap="none" dirty="0" smtClean="0"/>
            </a:br>
            <a:r>
              <a:rPr lang="en-US" sz="2800" cap="none" dirty="0" smtClean="0"/>
              <a:t>Có 2 kiểu gõ Tiếng Việt hay dùng là:</a:t>
            </a:r>
            <a:r>
              <a:rPr lang="en-US" sz="2800" b="1" cap="none" dirty="0" smtClean="0">
                <a:solidFill>
                  <a:srgbClr val="FF0000"/>
                </a:solidFill>
              </a:rPr>
              <a:t>                 </a:t>
            </a:r>
            <a:r>
              <a:rPr lang="en-US" sz="2800" cap="none" dirty="0" smtClean="0"/>
              <a:t>và </a:t>
            </a:r>
            <a:r>
              <a:rPr lang="en-US" sz="2800" b="1" cap="none" dirty="0" smtClean="0">
                <a:solidFill>
                  <a:schemeClr val="accent2"/>
                </a:solidFill>
              </a:rPr>
              <a:t>  </a:t>
            </a:r>
          </a:p>
          <a:p>
            <a:endParaRPr lang="vi-VN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1371601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A. HOẠT ĐỘNG THỰC HÀNH</a:t>
            </a:r>
            <a:endParaRPr lang="vi-VN" sz="28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1200" y="2237936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cap="none" dirty="0" smtClean="0">
                <a:solidFill>
                  <a:schemeClr val="tx1"/>
                </a:solidFill>
              </a:rPr>
              <a:t>TELEX</a:t>
            </a:r>
            <a:r>
              <a:rPr lang="en-US" sz="2800" b="1" cap="none" dirty="0" smtClean="0">
                <a:solidFill>
                  <a:srgbClr val="FF0000"/>
                </a:solidFill>
              </a:rPr>
              <a:t> </a:t>
            </a:r>
            <a:endParaRPr lang="vi-VN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96200" y="2223868"/>
            <a:ext cx="1028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cap="none" smtClean="0">
                <a:solidFill>
                  <a:schemeClr val="accent2"/>
                </a:solidFill>
              </a:rPr>
              <a:t>VNI</a:t>
            </a:r>
            <a:endParaRPr lang="vi-VN" sz="280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4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473633"/>
              </p:ext>
            </p:extLst>
          </p:nvPr>
        </p:nvGraphicFramePr>
        <p:xfrm>
          <a:off x="533400" y="2580620"/>
          <a:ext cx="86868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Gõ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phím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vi-VN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smtClean="0">
                          <a:solidFill>
                            <a:schemeClr val="tx1"/>
                          </a:solidFill>
                        </a:rPr>
                        <a:t>Các kí tự </a:t>
                      </a:r>
                      <a:endParaRPr lang="vi-VN" sz="2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smtClean="0"/>
                        <a:t>Â</a:t>
                      </a:r>
                      <a:endParaRPr lang="vi-VN" sz="28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smtClean="0"/>
                        <a:t>Ô</a:t>
                      </a:r>
                      <a:endParaRPr lang="vi-VN" sz="28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/>
                        <a:t>Ê</a:t>
                      </a:r>
                      <a:endParaRPr lang="vi-VN" sz="28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smtClean="0"/>
                        <a:t>Đ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smtClean="0"/>
                        <a:t>Ă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smtClean="0"/>
                        <a:t>Ư</a:t>
                      </a:r>
                      <a:endParaRPr lang="en-US" sz="2800" b="1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smtClean="0"/>
                        <a:t>Ơ</a:t>
                      </a:r>
                      <a:endParaRPr lang="en-US" sz="2800" b="1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1905000"/>
            <a:ext cx="7773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2800" b="1" dirty="0" smtClean="0"/>
              <a:t>a</a:t>
            </a:r>
            <a:r>
              <a:rPr lang="en-US" sz="2800" b="1" dirty="0" smtClean="0"/>
              <a:t>) Các kí tự â ; ô ; ê ; đ ; ă ; ư ; ơ -&gt; gõ kiểu Telex.</a:t>
            </a:r>
            <a:endParaRPr lang="vi-VN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371600"/>
            <a:ext cx="16818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u="sng" dirty="0" smtClean="0"/>
              <a:t>Bài tập 1</a:t>
            </a:r>
            <a:r>
              <a:rPr lang="en-US" sz="2800" b="1" dirty="0" smtClean="0"/>
              <a:t>:</a:t>
            </a:r>
            <a:endParaRPr lang="vi-VN" sz="2800" b="1" dirty="0"/>
          </a:p>
        </p:txBody>
      </p:sp>
      <p:sp>
        <p:nvSpPr>
          <p:cNvPr id="9" name="Rectangle 8"/>
          <p:cNvSpPr/>
          <p:nvPr/>
        </p:nvSpPr>
        <p:spPr>
          <a:xfrm>
            <a:off x="2438400" y="3037820"/>
            <a:ext cx="7040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vi-VN" sz="2800" b="1" smtClean="0">
                <a:solidFill>
                  <a:prstClr val="black"/>
                </a:solidFill>
              </a:rPr>
              <a:t>AA</a:t>
            </a:r>
            <a:endParaRPr lang="en-US" sz="2800" b="1" smtClean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38400" y="3647420"/>
            <a:ext cx="7425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OO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438400" y="4638020"/>
            <a:ext cx="7040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DD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436794" y="5171420"/>
            <a:ext cx="7636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AW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38400" y="5704820"/>
            <a:ext cx="8034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UW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453939" y="6238220"/>
            <a:ext cx="8226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OW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461838" y="4104620"/>
            <a:ext cx="6623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EE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86000" y="1381780"/>
            <a:ext cx="17171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Các kí tự:</a:t>
            </a:r>
            <a:endParaRPr lang="vi-VN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003137" y="1384300"/>
            <a:ext cx="32944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â ; ô ; ê ; đ ; ă ; ư ; ơ</a:t>
            </a:r>
            <a:endParaRPr lang="vi-VN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2438400"/>
          <a:ext cx="86868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</a:rPr>
                        <a:t>Gõ phím </a:t>
                      </a:r>
                      <a:endParaRPr lang="vi-VN" sz="2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smtClean="0">
                          <a:solidFill>
                            <a:schemeClr val="tx1"/>
                          </a:solidFill>
                        </a:rPr>
                        <a:t>Các kí tự </a:t>
                      </a:r>
                      <a:endParaRPr lang="vi-VN" sz="2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smtClean="0"/>
                        <a:t>Â</a:t>
                      </a:r>
                      <a:endParaRPr lang="vi-VN" sz="28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smtClean="0"/>
                        <a:t>Ô</a:t>
                      </a:r>
                      <a:endParaRPr lang="vi-VN" sz="28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/>
                        <a:t>Ê</a:t>
                      </a:r>
                      <a:endParaRPr lang="vi-VN" sz="28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smtClean="0"/>
                        <a:t>Đ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smtClean="0"/>
                        <a:t>Ă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smtClean="0"/>
                        <a:t>Ư</a:t>
                      </a:r>
                      <a:endParaRPr lang="en-US" sz="2800" b="1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smtClean="0"/>
                        <a:t>Ơ</a:t>
                      </a:r>
                      <a:endParaRPr lang="en-US" sz="2800" b="1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1762780"/>
            <a:ext cx="7630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2800" b="1" smtClean="0"/>
              <a:t>a</a:t>
            </a:r>
            <a:r>
              <a:rPr lang="en-US" sz="2800" b="1" smtClean="0"/>
              <a:t>) Các kí tự â ; ô ; ê ; đ ; ă ; ư ; ơ -&gt; gõ kiểu </a:t>
            </a:r>
            <a:r>
              <a:rPr lang="en-US" sz="2800" b="1" smtClean="0">
                <a:solidFill>
                  <a:schemeClr val="accent6"/>
                </a:solidFill>
              </a:rPr>
              <a:t>VNI</a:t>
            </a:r>
            <a:r>
              <a:rPr lang="en-US" sz="2800" b="1" smtClean="0"/>
              <a:t>.</a:t>
            </a:r>
            <a:endParaRPr lang="vi-VN" sz="2800" b="1"/>
          </a:p>
        </p:txBody>
      </p:sp>
      <p:sp>
        <p:nvSpPr>
          <p:cNvPr id="7" name="TextBox 6"/>
          <p:cNvSpPr txBox="1"/>
          <p:nvPr/>
        </p:nvSpPr>
        <p:spPr>
          <a:xfrm>
            <a:off x="304800" y="1229380"/>
            <a:ext cx="16818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u="sng" smtClean="0"/>
              <a:t>Bài tập 1</a:t>
            </a:r>
            <a:r>
              <a:rPr lang="en-US" sz="2800" b="1" smtClean="0"/>
              <a:t>:</a:t>
            </a:r>
            <a:endParaRPr lang="vi-VN" sz="2800" b="1"/>
          </a:p>
        </p:txBody>
      </p:sp>
      <p:sp>
        <p:nvSpPr>
          <p:cNvPr id="9" name="Rectangle 8"/>
          <p:cNvSpPr/>
          <p:nvPr/>
        </p:nvSpPr>
        <p:spPr>
          <a:xfrm>
            <a:off x="2209800" y="2895600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vi-VN" sz="2800" b="1" dirty="0" smtClean="0">
                <a:solidFill>
                  <a:prstClr val="black"/>
                </a:solidFill>
              </a:rPr>
              <a:t>A</a:t>
            </a:r>
            <a:r>
              <a:rPr lang="en-US" sz="2800" b="1" dirty="0" smtClean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09800" y="3505200"/>
            <a:ext cx="643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O6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09800" y="4495800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D9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08194" y="5029200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A8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09800" y="5562600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U7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25339" y="6096000"/>
            <a:ext cx="643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O7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233238" y="3962400"/>
            <a:ext cx="6030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E6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3124200"/>
          <a:ext cx="86868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solidFill>
                            <a:schemeClr val="tx1"/>
                          </a:solidFill>
                        </a:rPr>
                        <a:t>Gõ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phím</a:t>
                      </a:r>
                      <a:endParaRPr lang="vi-VN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smtClean="0">
                          <a:solidFill>
                            <a:schemeClr val="tx1"/>
                          </a:solidFill>
                        </a:rPr>
                        <a:t>Các dấu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smtClean="0"/>
                        <a:t>SẮC</a:t>
                      </a:r>
                      <a:endParaRPr lang="vi-VN" sz="28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/>
                        <a:t>HUYỀN</a:t>
                      </a:r>
                      <a:endParaRPr lang="vi-VN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/>
                        <a:t>HỎI</a:t>
                      </a:r>
                      <a:endParaRPr lang="vi-VN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/>
                        <a:t>NGÃ</a:t>
                      </a:r>
                      <a:endParaRPr lang="vi-VN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/>
                        <a:t>NẶNG</a:t>
                      </a:r>
                      <a:endParaRPr lang="vi-VN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1905000"/>
            <a:ext cx="77412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 dirty="0" smtClean="0"/>
              <a:t>b</a:t>
            </a:r>
            <a:r>
              <a:rPr lang="en-US" sz="2800" b="1" dirty="0" smtClean="0"/>
              <a:t>, Các dấu “sắc”, “huyền”, “hỏi”, “ngã”, “nặng” </a:t>
            </a:r>
          </a:p>
          <a:p>
            <a:r>
              <a:rPr lang="en-US" sz="2800" b="1" dirty="0" smtClean="0"/>
              <a:t>-&gt; gõ kiểu Telex. </a:t>
            </a:r>
            <a:endParaRPr lang="vi-VN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219200"/>
            <a:ext cx="16818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smtClean="0"/>
              <a:t>Bài tập 1</a:t>
            </a:r>
            <a:r>
              <a:rPr lang="en-US" sz="2800" b="1" smtClean="0"/>
              <a:t>:</a:t>
            </a:r>
            <a:endParaRPr lang="vi-VN" sz="2800" b="1"/>
          </a:p>
        </p:txBody>
      </p:sp>
      <p:sp>
        <p:nvSpPr>
          <p:cNvPr id="9" name="Rectangle 8"/>
          <p:cNvSpPr/>
          <p:nvPr/>
        </p:nvSpPr>
        <p:spPr>
          <a:xfrm>
            <a:off x="2133600" y="366778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S</a:t>
            </a:r>
            <a:endParaRPr lang="vi-VN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2133600" y="41910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/>
              <a:t>F</a:t>
            </a:r>
            <a:endParaRPr lang="vi-VN" sz="2800" b="1"/>
          </a:p>
        </p:txBody>
      </p:sp>
      <p:sp>
        <p:nvSpPr>
          <p:cNvPr id="11" name="Rectangle 10"/>
          <p:cNvSpPr/>
          <p:nvPr/>
        </p:nvSpPr>
        <p:spPr>
          <a:xfrm>
            <a:off x="2133600" y="46482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/>
              <a:t>R</a:t>
            </a:r>
            <a:endParaRPr lang="vi-VN" sz="2800" b="1"/>
          </a:p>
        </p:txBody>
      </p:sp>
      <p:sp>
        <p:nvSpPr>
          <p:cNvPr id="12" name="Rectangle 11"/>
          <p:cNvSpPr/>
          <p:nvPr/>
        </p:nvSpPr>
        <p:spPr>
          <a:xfrm>
            <a:off x="2133600" y="51816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/>
              <a:t>X</a:t>
            </a:r>
            <a:endParaRPr lang="vi-VN" sz="2800" b="1"/>
          </a:p>
        </p:txBody>
      </p:sp>
      <p:sp>
        <p:nvSpPr>
          <p:cNvPr id="13" name="Rectangle 12"/>
          <p:cNvSpPr/>
          <p:nvPr/>
        </p:nvSpPr>
        <p:spPr>
          <a:xfrm>
            <a:off x="2133600" y="57150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/>
              <a:t>J</a:t>
            </a:r>
            <a:endParaRPr lang="vi-VN" sz="2800" b="1"/>
          </a:p>
        </p:txBody>
      </p:sp>
      <p:sp>
        <p:nvSpPr>
          <p:cNvPr id="14" name="TextBox 13"/>
          <p:cNvSpPr txBox="1"/>
          <p:nvPr/>
        </p:nvSpPr>
        <p:spPr>
          <a:xfrm>
            <a:off x="1986671" y="1229380"/>
            <a:ext cx="1662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Các dấu: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05200" y="1219200"/>
            <a:ext cx="42082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sắc, huyền, hỏi, ngã, nặng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3124200"/>
          <a:ext cx="86868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800" b="1" smtClean="0">
                          <a:solidFill>
                            <a:schemeClr val="tx1"/>
                          </a:solidFill>
                        </a:rPr>
                        <a:t>Gõ </a:t>
                      </a:r>
                      <a:r>
                        <a:rPr lang="en-US" sz="2800" b="1" smtClean="0">
                          <a:solidFill>
                            <a:schemeClr val="tx1"/>
                          </a:solidFill>
                        </a:rPr>
                        <a:t>phím</a:t>
                      </a:r>
                      <a:endParaRPr lang="vi-VN" sz="2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smtClean="0">
                          <a:solidFill>
                            <a:schemeClr val="tx1"/>
                          </a:solidFill>
                        </a:rPr>
                        <a:t>Các dấu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smtClean="0"/>
                        <a:t>SẮC</a:t>
                      </a:r>
                      <a:endParaRPr lang="vi-VN" sz="28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smtClean="0"/>
                        <a:t>HUYỀN</a:t>
                      </a:r>
                      <a:endParaRPr lang="vi-VN" sz="28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smtClean="0"/>
                        <a:t>HỎI</a:t>
                      </a:r>
                      <a:endParaRPr lang="vi-VN" sz="28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smtClean="0"/>
                        <a:t>NGÃ</a:t>
                      </a:r>
                      <a:endParaRPr lang="vi-VN" sz="28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smtClean="0"/>
                        <a:t>NẶNG</a:t>
                      </a:r>
                      <a:endParaRPr lang="vi-VN" sz="2800" b="1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1905000"/>
            <a:ext cx="77412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 smtClean="0"/>
              <a:t>b</a:t>
            </a:r>
            <a:r>
              <a:rPr lang="en-US" sz="2800" b="1" smtClean="0"/>
              <a:t>, Các dấu “sắc”, “huyền”, “hỏi”, “ngã”, “nặng” </a:t>
            </a:r>
          </a:p>
          <a:p>
            <a:r>
              <a:rPr lang="en-US" sz="2800" b="1" smtClean="0"/>
              <a:t>-&gt; gõ kiểu </a:t>
            </a:r>
            <a:r>
              <a:rPr lang="en-US" sz="2800" b="1" smtClean="0">
                <a:solidFill>
                  <a:schemeClr val="accent6"/>
                </a:solidFill>
              </a:rPr>
              <a:t>VNI</a:t>
            </a:r>
            <a:r>
              <a:rPr lang="en-US" sz="2800" b="1" smtClean="0"/>
              <a:t>. </a:t>
            </a:r>
            <a:endParaRPr lang="vi-VN" sz="2800" b="1"/>
          </a:p>
        </p:txBody>
      </p:sp>
      <p:sp>
        <p:nvSpPr>
          <p:cNvPr id="7" name="TextBox 6"/>
          <p:cNvSpPr txBox="1"/>
          <p:nvPr/>
        </p:nvSpPr>
        <p:spPr>
          <a:xfrm>
            <a:off x="304800" y="1219200"/>
            <a:ext cx="16818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smtClean="0"/>
              <a:t>Bài tập 1</a:t>
            </a:r>
            <a:r>
              <a:rPr lang="en-US" sz="2800" b="1" smtClean="0"/>
              <a:t>:</a:t>
            </a:r>
            <a:endParaRPr lang="vi-VN" sz="2800" b="1"/>
          </a:p>
        </p:txBody>
      </p:sp>
      <p:sp>
        <p:nvSpPr>
          <p:cNvPr id="9" name="Rectangle 8"/>
          <p:cNvSpPr/>
          <p:nvPr/>
        </p:nvSpPr>
        <p:spPr>
          <a:xfrm>
            <a:off x="2133600" y="366778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1</a:t>
            </a:r>
            <a:endParaRPr lang="vi-VN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2133600" y="41910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/>
              <a:t>2</a:t>
            </a:r>
            <a:endParaRPr lang="vi-VN" sz="2800" b="1"/>
          </a:p>
        </p:txBody>
      </p:sp>
      <p:sp>
        <p:nvSpPr>
          <p:cNvPr id="11" name="Rectangle 10"/>
          <p:cNvSpPr/>
          <p:nvPr/>
        </p:nvSpPr>
        <p:spPr>
          <a:xfrm>
            <a:off x="2133600" y="46482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/>
              <a:t>3</a:t>
            </a:r>
            <a:endParaRPr lang="vi-VN" sz="2800" b="1"/>
          </a:p>
        </p:txBody>
      </p:sp>
      <p:sp>
        <p:nvSpPr>
          <p:cNvPr id="12" name="Rectangle 11"/>
          <p:cNvSpPr/>
          <p:nvPr/>
        </p:nvSpPr>
        <p:spPr>
          <a:xfrm>
            <a:off x="2133600" y="51816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/>
              <a:t>4</a:t>
            </a:r>
            <a:endParaRPr lang="vi-VN" sz="2800" b="1"/>
          </a:p>
        </p:txBody>
      </p:sp>
      <p:sp>
        <p:nvSpPr>
          <p:cNvPr id="13" name="Rectangle 12"/>
          <p:cNvSpPr/>
          <p:nvPr/>
        </p:nvSpPr>
        <p:spPr>
          <a:xfrm>
            <a:off x="2133600" y="57150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/>
              <a:t>5</a:t>
            </a:r>
            <a:endParaRPr lang="vi-VN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6400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u="sng" dirty="0" smtClean="0"/>
              <a:t>Bài tập 2</a:t>
            </a:r>
            <a:r>
              <a:rPr lang="en-US" sz="2800" b="1" dirty="0" smtClean="0"/>
              <a:t>:</a:t>
            </a:r>
          </a:p>
          <a:p>
            <a:pPr>
              <a:buNone/>
            </a:pPr>
            <a:r>
              <a:rPr lang="en-US" sz="2800" dirty="0" smtClean="0"/>
              <a:t>Chọn các cụm từ thích hợp </a:t>
            </a:r>
            <a:r>
              <a:rPr lang="vi-VN" sz="2800" dirty="0" smtClean="0"/>
              <a:t>để điền vào chỗ chấm (...) </a:t>
            </a:r>
          </a:p>
          <a:p>
            <a:pPr>
              <a:buNone/>
            </a:pPr>
            <a:endParaRPr lang="vi-VN" sz="2800" dirty="0" smtClean="0"/>
          </a:p>
          <a:p>
            <a:pPr>
              <a:buNone/>
            </a:pPr>
            <a:endParaRPr lang="vi-VN" sz="2800" dirty="0" smtClean="0"/>
          </a:p>
          <a:p>
            <a:pPr>
              <a:buNone/>
            </a:pPr>
            <a:r>
              <a:rPr lang="vi-VN" sz="2800" dirty="0" smtClean="0"/>
              <a:t>1. Để chèn.................................vào văn bản, trước tiên ta phải chọn thẻ </a:t>
            </a:r>
            <a:r>
              <a:rPr lang="vi-VN" sz="2800" b="1" dirty="0" smtClean="0"/>
              <a:t>Insert</a:t>
            </a:r>
            <a:r>
              <a:rPr lang="vi-VN" sz="2800" dirty="0" smtClean="0"/>
              <a:t>.</a:t>
            </a:r>
          </a:p>
          <a:p>
            <a:pPr>
              <a:buNone/>
            </a:pPr>
            <a:r>
              <a:rPr lang="vi-VN" sz="2800" dirty="0" smtClean="0"/>
              <a:t>2. Để chèn..............vào vào văn bản, ta chọn  </a:t>
            </a:r>
          </a:p>
          <a:p>
            <a:pPr>
              <a:buNone/>
            </a:pPr>
            <a:endParaRPr lang="vi-VN" sz="2800" dirty="0" smtClean="0"/>
          </a:p>
          <a:p>
            <a:pPr>
              <a:buNone/>
            </a:pPr>
            <a:r>
              <a:rPr lang="vi-VN" sz="2800" dirty="0" smtClean="0"/>
              <a:t>3. Để chèn.......................vào văn bản, ta chọn  </a:t>
            </a:r>
          </a:p>
          <a:p>
            <a:pPr>
              <a:buNone/>
            </a:pPr>
            <a:endParaRPr lang="vi-VN" sz="2800" dirty="0" smtClean="0"/>
          </a:p>
          <a:p>
            <a:pPr>
              <a:buNone/>
            </a:pPr>
            <a:r>
              <a:rPr lang="vi-VN" sz="2800" dirty="0" smtClean="0"/>
              <a:t>4. Để chèn.................vào văn bản, ta chọn  </a:t>
            </a:r>
          </a:p>
          <a:p>
            <a:pPr>
              <a:buNone/>
            </a:pPr>
            <a:endParaRPr lang="vi-VN" sz="2800" dirty="0" smtClean="0"/>
          </a:p>
          <a:p>
            <a:pPr>
              <a:buNone/>
            </a:pPr>
            <a:r>
              <a:rPr lang="vi-VN" sz="2800" dirty="0" smtClean="0"/>
              <a:t>5. Để..............................đoạn văn bản ta chọn   </a:t>
            </a:r>
          </a:p>
          <a:p>
            <a:pPr>
              <a:buNone/>
            </a:pPr>
            <a:endParaRPr lang="vi-VN" sz="2800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2667000"/>
            <a:ext cx="99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3886200"/>
            <a:ext cx="9144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800" y="4724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34200" y="5562600"/>
            <a:ext cx="1066800" cy="709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TextBox 22"/>
          <p:cNvSpPr txBox="1"/>
          <p:nvPr/>
        </p:nvSpPr>
        <p:spPr>
          <a:xfrm>
            <a:off x="0" y="10668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 smtClean="0">
                <a:solidFill>
                  <a:srgbClr val="FF0000"/>
                </a:solidFill>
              </a:rPr>
              <a:t>“đối tượng nào đó”, </a:t>
            </a:r>
            <a:endParaRPr lang="vi-VN" sz="2800" i="1"/>
          </a:p>
        </p:txBody>
      </p:sp>
      <p:sp>
        <p:nvSpPr>
          <p:cNvPr id="25" name="TextBox 24"/>
          <p:cNvSpPr txBox="1"/>
          <p:nvPr/>
        </p:nvSpPr>
        <p:spPr>
          <a:xfrm>
            <a:off x="228600" y="1524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 smtClean="0">
                <a:solidFill>
                  <a:srgbClr val="FF0000"/>
                </a:solidFill>
              </a:rPr>
              <a:t>“bảng”, </a:t>
            </a:r>
            <a:endParaRPr lang="vi-VN" sz="2800" i="1"/>
          </a:p>
        </p:txBody>
      </p:sp>
      <p:sp>
        <p:nvSpPr>
          <p:cNvPr id="26" name="TextBox 25"/>
          <p:cNvSpPr txBox="1"/>
          <p:nvPr/>
        </p:nvSpPr>
        <p:spPr>
          <a:xfrm>
            <a:off x="2895600" y="1066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 smtClean="0">
                <a:solidFill>
                  <a:srgbClr val="FF0000"/>
                </a:solidFill>
              </a:rPr>
              <a:t>“hình”, </a:t>
            </a:r>
            <a:endParaRPr lang="vi-VN" sz="2800" i="1"/>
          </a:p>
        </p:txBody>
      </p:sp>
      <p:sp>
        <p:nvSpPr>
          <p:cNvPr id="27" name="TextBox 26"/>
          <p:cNvSpPr txBox="1"/>
          <p:nvPr/>
        </p:nvSpPr>
        <p:spPr>
          <a:xfrm>
            <a:off x="1447800" y="15240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 smtClean="0">
                <a:solidFill>
                  <a:srgbClr val="FF0000"/>
                </a:solidFill>
              </a:rPr>
              <a:t>“tranh/ảnh”, </a:t>
            </a:r>
            <a:endParaRPr lang="vi-VN" sz="2800" i="1"/>
          </a:p>
        </p:txBody>
      </p:sp>
      <p:sp>
        <p:nvSpPr>
          <p:cNvPr id="28" name="TextBox 27"/>
          <p:cNvSpPr txBox="1"/>
          <p:nvPr/>
        </p:nvSpPr>
        <p:spPr>
          <a:xfrm>
            <a:off x="4191000" y="609600"/>
            <a:ext cx="312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endParaRPr lang="vi-VN" sz="2800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vi-VN" sz="2800" i="1" dirty="0" smtClean="0">
                <a:solidFill>
                  <a:srgbClr val="FF0000"/>
                </a:solidFill>
              </a:rPr>
              <a:t>“căn đều hai bên”, </a:t>
            </a:r>
            <a:endParaRPr lang="vi-VN" sz="2800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3657600" y="1520112"/>
            <a:ext cx="1936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 smtClean="0">
                <a:solidFill>
                  <a:srgbClr val="FF0000"/>
                </a:solidFill>
              </a:rPr>
              <a:t>“căn giữa”.</a:t>
            </a:r>
            <a:endParaRPr lang="vi-VN" sz="28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98844E-6 L 0.2 0.13942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7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98844E-6 L -0.1125 0.2615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00" y="1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39306E-6 L 0.04583 0.33919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0" y="1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39306E-6 L 0.175 0.47237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00" y="2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023 L -0.3375 0.675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75" y="3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3" grpId="0"/>
      <p:bldP spid="23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"/>
            <a:ext cx="8686800" cy="144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vi-VN" sz="2800" b="1" u="sng" dirty="0" smtClean="0"/>
              <a:t>Bài tập 3</a:t>
            </a:r>
            <a:r>
              <a:rPr lang="vi-VN" sz="2800" b="1" dirty="0" smtClean="0"/>
              <a:t>:</a:t>
            </a:r>
          </a:p>
          <a:p>
            <a:pPr marL="514350" indent="-514350">
              <a:buAutoNum type="arabicPeriod"/>
            </a:pPr>
            <a:r>
              <a:rPr lang="en-US" sz="2800" i="1" dirty="0" smtClean="0">
                <a:solidFill>
                  <a:srgbClr val="7030A0"/>
                </a:solidFill>
              </a:rPr>
              <a:t>Sắp xếp các bước đúng để </a:t>
            </a:r>
            <a:r>
              <a:rPr lang="vi-VN" sz="2800" i="1" dirty="0" smtClean="0">
                <a:solidFill>
                  <a:srgbClr val="7030A0"/>
                </a:solidFill>
              </a:rPr>
              <a:t>di chuyển một phần văn bản đến vị trí mới: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1752600"/>
            <a:ext cx="8686800" cy="457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Chọn phần văn bản cần di chuyển.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1295400"/>
            <a:ext cx="86868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Nháy chuột phải chọn </a:t>
            </a: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Cut</a:t>
            </a:r>
            <a:r>
              <a:rPr kumimoji="0" lang="vi-VN" sz="2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2133600"/>
            <a:ext cx="86868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Nháy chuột phải chọn </a:t>
            </a: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Paste.</a:t>
            </a:r>
            <a:endParaRPr kumimoji="0" lang="vi-VN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28600" y="2590800"/>
            <a:ext cx="8686800" cy="457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 chuyển con trỏ chuột đến vùng soạn thảo cần di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chuyển</a:t>
            </a:r>
            <a:r>
              <a:rPr kumimoji="0" lang="en-US" sz="28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đến</a:t>
            </a:r>
            <a:endParaRPr kumimoji="0" lang="vi-VN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0" y="3429000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 -1.64662E-6 L 0.03333 0.299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0" y="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2.93247E-6 L 0.03333 0.4273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0" y="2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 -8.0481E-7 L 0.03333 0.3108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0" y="1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3.77428E-6 L 0.03333 0.5050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0" y="2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652</TotalTime>
  <Words>995</Words>
  <Application>Microsoft Office PowerPoint</Application>
  <PresentationFormat>On-screen Show (4:3)</PresentationFormat>
  <Paragraphs>183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THEU TRAN</dc:creator>
  <cp:lastModifiedBy>Mr.Chien</cp:lastModifiedBy>
  <cp:revision>203</cp:revision>
  <dcterms:created xsi:type="dcterms:W3CDTF">2018-10-07T07:59:18Z</dcterms:created>
  <dcterms:modified xsi:type="dcterms:W3CDTF">2021-10-26T01:56:22Z</dcterms:modified>
</cp:coreProperties>
</file>